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8" r:id="rId3"/>
    <p:sldId id="272" r:id="rId4"/>
    <p:sldId id="274" r:id="rId5"/>
    <p:sldId id="275" r:id="rId6"/>
    <p:sldId id="276" r:id="rId7"/>
    <p:sldId id="300" r:id="rId8"/>
    <p:sldId id="277" r:id="rId9"/>
    <p:sldId id="296" r:id="rId10"/>
    <p:sldId id="278" r:id="rId11"/>
    <p:sldId id="279" r:id="rId12"/>
    <p:sldId id="280" r:id="rId13"/>
    <p:sldId id="282" r:id="rId14"/>
    <p:sldId id="298" r:id="rId15"/>
    <p:sldId id="283" r:id="rId16"/>
    <p:sldId id="284" r:id="rId17"/>
    <p:sldId id="299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6405"/>
  </p:normalViewPr>
  <p:slideViewPr>
    <p:cSldViewPr snapToGrid="0" snapToObjects="1" showGuides="1">
      <p:cViewPr varScale="1">
        <p:scale>
          <a:sx n="131" d="100"/>
          <a:sy n="131" d="100"/>
        </p:scale>
        <p:origin x="7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2FA54226-9C86-0646-A65F-86CE302900F9}"/>
    <pc:docChg chg="modSld">
      <pc:chgData name="Tobler, Michael" userId="23736f38-8fde-4d4c-a7fc-b2d88c867b58" providerId="ADAL" clId="{2FA54226-9C86-0646-A65F-86CE302900F9}" dt="2023-10-18T15:51:06.376" v="0" actId="18331"/>
      <pc:docMkLst>
        <pc:docMk/>
      </pc:docMkLst>
      <pc:sldChg chg="modSp">
        <pc:chgData name="Tobler, Michael" userId="23736f38-8fde-4d4c-a7fc-b2d88c867b58" providerId="ADAL" clId="{2FA54226-9C86-0646-A65F-86CE302900F9}" dt="2023-10-18T15:51:06.376" v="0" actId="18331"/>
        <pc:sldMkLst>
          <pc:docMk/>
          <pc:sldMk cId="819265837" sldId="264"/>
        </pc:sldMkLst>
        <pc:picChg chg="mod">
          <ac:chgData name="Tobler, Michael" userId="23736f38-8fde-4d4c-a7fc-b2d88c867b58" providerId="ADAL" clId="{2FA54226-9C86-0646-A65F-86CE302900F9}" dt="2023-10-18T15:51:06.376" v="0" actId="18331"/>
          <ac:picMkLst>
            <pc:docMk/>
            <pc:sldMk cId="819265837" sldId="264"/>
            <ac:picMk id="4" creationId="{12537AF1-07F0-F64C-92D1-2027A7A473E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E4C4-6274-BA45-9A6D-904D87CA7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FCB62-6D6C-0E4F-A1F5-F6B6F0B8C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1BFF9-8FC0-BC41-A87F-4FD192EA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4DCF-17A3-0242-8865-3F89A298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7B679-5065-6D4D-84FF-EEA02EA6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1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2BE7-AED8-6C41-B73E-1F3D2FDD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02C44-14CF-DA4F-81CF-E357AE60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F97D1-9C1F-BB4D-80D0-885BA16C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B88D-77F2-9D41-AD26-A687C4C6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E06A7-202C-0641-8765-A3DB2B06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4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16000-56E4-8F4B-9430-64F162F0A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E09C3-268D-9D49-BE2C-C4620D954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478FB-09DB-B44C-BCD5-7EFF3FBA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BB03E-7022-2943-B8FF-08E73F4A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93AE-75D0-2447-A3EB-7B5E75D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0EF3-D9A0-BC4A-8076-22B60918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3F2F-F70F-8143-8525-2DC61260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C1634-F5FF-BD42-9DDE-C68C939C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5E0D-2707-814A-AA0E-186148C8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E0E35-5911-6D40-A904-683B0965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D6CC-1F85-5641-A5CB-19A8DA4B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D7D32-ACFB-CE42-971D-FF2D9B7B0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800C-BD3E-DB4F-B6E8-7DBE25F3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1E537-5A83-E84B-B320-AE78B729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1B01-13D4-A644-967F-05A445B7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A46-E762-6642-BE09-1B6BFB9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251B-8477-5C48-91A6-51A0F69E8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825D2-41BA-EE41-98EF-1887D370D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EA81-CA1D-6046-8D20-4DF19C58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DC411-CE0E-DA4C-829D-2BE814FA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1BAB-0AE5-204F-BC3A-3B794BF8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5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3BA4-3B34-8F40-AE88-0E800F9B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F8797-7A12-0144-8010-D65322E79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E3530-49F4-3B43-BE33-0641EC3A8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A212-164D-1B42-BF0F-BE4FCE50A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A677B-E2CD-BD4F-93A7-8C96D4A77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9C628-99EF-3542-83E7-CA9F2F15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C1FB0-13A0-E947-8F39-9BC08AEE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AA26C-12EB-0942-888C-64CA8283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904F-239E-9644-B185-0ED86B62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17D27-3637-0D45-B9DB-9093A9C8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A75F0-41B9-BF45-883C-58BEA148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40C20-6E78-CE47-8525-E525167E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3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AC44-8744-AA4F-8017-CD55E0E7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3680B-342E-E444-896F-0075B77B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0E99-2A9F-7946-9478-1C76CDE3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9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8356-659C-CA45-9048-4C81D870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107A-E4EF-C443-AFBA-AED3F766F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E0C1F-39E9-C344-B348-5B8AD1B59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A621-39AE-134D-A38C-706DC136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CDC2-A163-BC4A-A3CC-C3DB0898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3DFA0-41CA-D448-911D-865FF85D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AA7E-AD83-2B47-908D-91044A8A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E01D4-9879-014E-963F-F34824BCD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4BF1-B278-B44C-AE8F-0AA98DA7D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AC1B9-0735-384C-8C3F-007FC7FB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126B1-886B-1E48-BCE8-1E7018EE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E70EA-4633-084E-ADE4-AE37BD46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5A8A9-483B-1548-A9A4-03C79F05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BEE63-E316-3F46-AB49-2E69557B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2F5B-5AE0-AB4B-8605-D7358A199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0AD36-F32A-F441-86A5-7061F9EF1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8BD2-0D5E-F64F-B7B8-DC7ED81C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4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764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Evidence for evolution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537AF1-07F0-F64C-92D1-2027A7A47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08" y="1222625"/>
            <a:ext cx="5803079" cy="4561725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B9F079-100E-F947-9CFB-486CBEE27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515" y="1222625"/>
            <a:ext cx="5686892" cy="456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6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9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catch lineages in the process of splitting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AA8F0-F4CB-A847-B36D-A9059DE34D5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8617" y="2220184"/>
            <a:ext cx="6738600" cy="4513458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B31B75A-6765-D445-A7B9-9F8685CF79D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09423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Ring species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Two populations which do not interbreed are living in the same region and connected by a geographic ring of populations that can interbreed</a:t>
            </a:r>
          </a:p>
        </p:txBody>
      </p:sp>
    </p:spTree>
    <p:extLst>
      <p:ext uri="{BB962C8B-B14F-4D97-AF65-F5344CB8AC3E}">
        <p14:creationId xmlns:p14="http://schemas.microsoft.com/office/powerpoint/2010/main" val="714029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9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catch lineages in the process of splitting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094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Ring species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Two populations which do not interbreed are living in the same region and connected by a geographic ring of populations that can interbreed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</a:t>
            </a:r>
            <a:r>
              <a:rPr lang="en-US" i="1" dirty="0" err="1"/>
              <a:t>Ensatina</a:t>
            </a:r>
            <a:r>
              <a:rPr lang="en-US" dirty="0"/>
              <a:t> salamanders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1738E9-136C-3F47-B981-F40662B0D3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0071" y="1029170"/>
            <a:ext cx="6400010" cy="57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8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9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catch lineages in the process of splitting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15105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 many natural populations, different stages along the speciation continuum can be observed</a:t>
            </a:r>
          </a:p>
          <a:p>
            <a:pPr marL="517525">
              <a:spcAft>
                <a:spcPts val="600"/>
              </a:spcAft>
            </a:pPr>
            <a:r>
              <a:rPr lang="en-US" dirty="0"/>
              <a:t>Example: </a:t>
            </a:r>
            <a:r>
              <a:rPr lang="en-US" i="1" dirty="0" err="1"/>
              <a:t>Timema</a:t>
            </a:r>
            <a:r>
              <a:rPr lang="en-US" i="1" dirty="0"/>
              <a:t> </a:t>
            </a:r>
            <a:r>
              <a:rPr lang="en-US" dirty="0"/>
              <a:t>stick insects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3207C-08C5-CE44-B4D1-9E04E6C6F4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2031" y="1647100"/>
            <a:ext cx="2888406" cy="2982686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C30A7-DF76-E649-918F-5103C51199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629" y="949911"/>
            <a:ext cx="3732514" cy="58134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CF5C4F-9FF9-E249-A1BD-A2B9CD30BC68}"/>
              </a:ext>
            </a:extLst>
          </p:cNvPr>
          <p:cNvCxnSpPr/>
          <p:nvPr/>
        </p:nvCxnSpPr>
        <p:spPr>
          <a:xfrm flipV="1">
            <a:off x="8099029" y="1647100"/>
            <a:ext cx="1139372" cy="1487712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2586BB-E380-1847-AD66-ED690538D892}"/>
              </a:ext>
            </a:extLst>
          </p:cNvPr>
          <p:cNvCxnSpPr/>
          <p:nvPr/>
        </p:nvCxnSpPr>
        <p:spPr>
          <a:xfrm>
            <a:off x="8099029" y="3134812"/>
            <a:ext cx="1139372" cy="1502228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384E197-7083-C241-9E16-68DAF961A35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4176979"/>
            <a:ext cx="1764495" cy="24114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F37A8-DB18-6F46-906F-AEEBD5FC3B4C}"/>
              </a:ext>
            </a:extLst>
          </p:cNvPr>
          <p:cNvSpPr txBox="1"/>
          <p:nvPr/>
        </p:nvSpPr>
        <p:spPr>
          <a:xfrm flipH="1">
            <a:off x="271865" y="3899980"/>
            <a:ext cx="10741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Patrick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Nosil</a:t>
            </a:r>
            <a:endParaRPr lang="en-US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3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863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time series of evolutionary transitions</a:t>
            </a:r>
          </a:p>
        </p:txBody>
      </p:sp>
    </p:spTree>
    <p:extLst>
      <p:ext uri="{BB962C8B-B14F-4D97-AF65-F5344CB8AC3E}">
        <p14:creationId xmlns:p14="http://schemas.microsoft.com/office/powerpoint/2010/main" val="817706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863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time series of evolutionary transitions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Fossils are not randomly distributed on the planet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Law of succession: correspondence between fossils and living forms at the same locale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B1F719-E3F1-1649-AE04-3C38E603B23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7243" y="3072385"/>
            <a:ext cx="7464543" cy="355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863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time series of evolutionary transitions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Fossils are not randomly distributed on the planet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Law of succession: correspondence between fossils and living forms at the same locale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Transitional fossils appear in a predictable order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6EC01-FEC1-EA41-8D86-966D3B0566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9669" y="4674413"/>
            <a:ext cx="1326496" cy="19632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1FA32E-89D1-BF4F-8CFC-C5DAC5F208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4674413"/>
            <a:ext cx="1308810" cy="1963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1FF547-A620-4C41-91EF-7A48A6BB02BA}"/>
              </a:ext>
            </a:extLst>
          </p:cNvPr>
          <p:cNvSpPr txBox="1"/>
          <p:nvPr/>
        </p:nvSpPr>
        <p:spPr>
          <a:xfrm flipH="1">
            <a:off x="293810" y="4397414"/>
            <a:ext cx="1593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Neil Shubin</a:t>
            </a:r>
          </a:p>
        </p:txBody>
      </p:sp>
      <p:pic>
        <p:nvPicPr>
          <p:cNvPr id="10" name="Picture 3" descr="hic69458_17_02L">
            <a:extLst>
              <a:ext uri="{FF2B5EF4-FFF2-40B4-BE49-F238E27FC236}">
                <a16:creationId xmlns:a16="http://schemas.microsoft.com/office/drawing/2014/main" id="{E96C7424-3ACD-B149-A9E2-C97FAE89C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5577" y="851782"/>
            <a:ext cx="4886423" cy="5933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BB953-58FA-B245-807F-EFD75C45F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584" y="4282342"/>
            <a:ext cx="3492574" cy="235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67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</p:spTree>
    <p:extLst>
      <p:ext uri="{BB962C8B-B14F-4D97-AF65-F5344CB8AC3E}">
        <p14:creationId xmlns:p14="http://schemas.microsoft.com/office/powerpoint/2010/main" val="1057757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Species are connected through common ancestors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Phylogenetic trees are representations of this connectedness</a:t>
            </a:r>
          </a:p>
        </p:txBody>
      </p:sp>
      <p:pic>
        <p:nvPicPr>
          <p:cNvPr id="12" name="Picture 11" descr="FG02_09u.JPG">
            <a:extLst>
              <a:ext uri="{FF2B5EF4-FFF2-40B4-BE49-F238E27FC236}">
                <a16:creationId xmlns:a16="http://schemas.microsoft.com/office/drawing/2014/main" id="{1940DD03-6EB1-7347-8F01-D30CDCDAA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622909"/>
            <a:ext cx="5998653" cy="49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3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As opposed analogous structures that are similar but phylogenetically independent)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8E7C66-B7C3-E84E-AA71-DD08F123C37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7616" y="841248"/>
            <a:ext cx="4808388" cy="60167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CF05F9-E60A-744B-B488-C22C8618507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311" y="3620161"/>
            <a:ext cx="6181344" cy="310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319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Vestigial organs (functionless or rudimentary traits that have a function in a close relative)</a:t>
            </a:r>
          </a:p>
        </p:txBody>
      </p:sp>
      <p:pic>
        <p:nvPicPr>
          <p:cNvPr id="6" name="Picture 5" descr="Screen shot 2010-12-14 at 2.53.23 PM.png">
            <a:extLst>
              <a:ext uri="{FF2B5EF4-FFF2-40B4-BE49-F238E27FC236}">
                <a16:creationId xmlns:a16="http://schemas.microsoft.com/office/drawing/2014/main" id="{F471F41D-F486-A348-A87F-8AE00718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7027" y="767031"/>
            <a:ext cx="2599865" cy="597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635707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Novel forms derive from earlier forms</a:t>
            </a:r>
          </a:p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are not independent, but are connected by descent from common ancestors</a:t>
            </a:r>
          </a:p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Earth and life are old</a:t>
            </a:r>
          </a:p>
          <a:p>
            <a:pPr marL="365125" indent="-365125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So, what is the evidence?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656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Basic predictions of descent with modification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110A4A-F204-BC48-8836-45A8D660B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186" y="3220970"/>
            <a:ext cx="8408814" cy="363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48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pic>
        <p:nvPicPr>
          <p:cNvPr id="5" name="Picture 4" descr="Screen shot 2010-12-14 at 3.00.18 PM.png">
            <a:extLst>
              <a:ext uri="{FF2B5EF4-FFF2-40B4-BE49-F238E27FC236}">
                <a16:creationId xmlns:a16="http://schemas.microsoft.com/office/drawing/2014/main" id="{A045EADE-4254-AE4F-95EC-7FBCB7C21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8897" y="1752904"/>
            <a:ext cx="4752914" cy="504021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31BE42CB-A043-1044-B787-1C446374670B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Vestigial organs (functionless or rudimentary traits that have a function in a close relative)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Vestigial organs can be structural or developmental</a:t>
            </a:r>
          </a:p>
        </p:txBody>
      </p:sp>
    </p:spTree>
    <p:extLst>
      <p:ext uri="{BB962C8B-B14F-4D97-AF65-F5344CB8AC3E}">
        <p14:creationId xmlns:p14="http://schemas.microsoft.com/office/powerpoint/2010/main" val="4193613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pic>
        <p:nvPicPr>
          <p:cNvPr id="5" name="Picture 4" descr="Screen shot 2010-12-14 at 3.02.43 PM.png">
            <a:extLst>
              <a:ext uri="{FF2B5EF4-FFF2-40B4-BE49-F238E27FC236}">
                <a16:creationId xmlns:a16="http://schemas.microsoft.com/office/drawing/2014/main" id="{041F2DB6-B393-8E43-B5A0-59FBDC05C1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4232" y="949911"/>
            <a:ext cx="3861886" cy="5744882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Vestigial organs (functionless or rudimentary traits that have a function in a close relative)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Vestigial organs can be structural or developmental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Underlying genes are still present</a:t>
            </a:r>
          </a:p>
        </p:txBody>
      </p:sp>
    </p:spTree>
    <p:extLst>
      <p:ext uri="{BB962C8B-B14F-4D97-AF65-F5344CB8AC3E}">
        <p14:creationId xmlns:p14="http://schemas.microsoft.com/office/powerpoint/2010/main" val="4231811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G02_17au.JPG">
            <a:extLst>
              <a:ext uri="{FF2B5EF4-FFF2-40B4-BE49-F238E27FC236}">
                <a16:creationId xmlns:a16="http://schemas.microsoft.com/office/drawing/2014/main" id="{8B70DEB5-D863-E141-85DB-FD971C096F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526" y="2401688"/>
            <a:ext cx="7556451" cy="4316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Pseudogenes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Pseudogenes arise when processed messenger RNA is reverse transcribed and inserted into the genome</a:t>
            </a:r>
          </a:p>
        </p:txBody>
      </p:sp>
    </p:spTree>
    <p:extLst>
      <p:ext uri="{BB962C8B-B14F-4D97-AF65-F5344CB8AC3E}">
        <p14:creationId xmlns:p14="http://schemas.microsoft.com/office/powerpoint/2010/main" val="339942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Pseudogenes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Pseudogenes arise when processed messenger RNA is reverse transcribed and inserted into the genome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Since pseudogenes have no function in the genome, mutations accumulate over time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If organisms stem from a common ancestor, older pseudogenes should occur in a broader range of species</a:t>
            </a:r>
          </a:p>
        </p:txBody>
      </p:sp>
      <p:pic>
        <p:nvPicPr>
          <p:cNvPr id="5" name="Picture 4" descr="FG02_17b.JPG">
            <a:extLst>
              <a:ext uri="{FF2B5EF4-FFF2-40B4-BE49-F238E27FC236}">
                <a16:creationId xmlns:a16="http://schemas.microsoft.com/office/drawing/2014/main" id="{2BC38071-5791-5C4A-90CB-19E89FEB87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8134" y="2212052"/>
            <a:ext cx="5367203" cy="45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Example: Pseudogenes</a:t>
            </a:r>
          </a:p>
        </p:txBody>
      </p:sp>
      <p:pic>
        <p:nvPicPr>
          <p:cNvPr id="6" name="Picture 5" descr="FG02_17cu.JPG">
            <a:extLst>
              <a:ext uri="{FF2B5EF4-FFF2-40B4-BE49-F238E27FC236}">
                <a16:creationId xmlns:a16="http://schemas.microsoft.com/office/drawing/2014/main" id="{ED971724-A325-B647-9BE2-8331296959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110" y="3180283"/>
            <a:ext cx="11915780" cy="323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6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Homologies occur at multiple levels (from genes to morphological structures)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Homologies occur in a nested fashion (closely related species share a higher number of homologies)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3FED0-919D-FC49-BB15-E7C5EC52A70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4900" y="2079487"/>
            <a:ext cx="5358762" cy="457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13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43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have evidence that species are connected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59728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Shared ancestry of traits in different taxa (homology)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Homologies occur at multiple levels (from genes to morphological structures)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Homologies occur in a nested fashion (closely related species share a higher number of homologies)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8E73AB-BCF5-194A-A56E-560533D6B51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4738" y="3788470"/>
            <a:ext cx="2719253" cy="3071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900C-C15D-E04A-A8E1-E966E9A52A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5612" y="4723434"/>
            <a:ext cx="2559594" cy="2152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A4B2CA-2060-3048-81FC-906CA677B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533" y="3052597"/>
            <a:ext cx="3460718" cy="2376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A1209-F1C6-6645-B7BB-E802406A1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452" y="1046606"/>
            <a:ext cx="3072548" cy="23008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D9B158-DFD2-254C-BCBF-F7389B223C30}"/>
              </a:ext>
            </a:extLst>
          </p:cNvPr>
          <p:cNvSpPr txBox="1"/>
          <p:nvPr/>
        </p:nvSpPr>
        <p:spPr>
          <a:xfrm>
            <a:off x="9119452" y="3039387"/>
            <a:ext cx="3072548" cy="30777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Psychiatry &amp; behavior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F2F5CB-6269-3C41-A546-7FD525CA6690}"/>
              </a:ext>
            </a:extLst>
          </p:cNvPr>
          <p:cNvSpPr txBox="1"/>
          <p:nvPr/>
        </p:nvSpPr>
        <p:spPr>
          <a:xfrm>
            <a:off x="6789533" y="5122479"/>
            <a:ext cx="3460718" cy="30777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Cell cycle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67A356-5BE3-E847-B180-BA97DDC4A24E}"/>
              </a:ext>
            </a:extLst>
          </p:cNvPr>
          <p:cNvSpPr txBox="1"/>
          <p:nvPr/>
        </p:nvSpPr>
        <p:spPr>
          <a:xfrm>
            <a:off x="9545612" y="6562453"/>
            <a:ext cx="2559594" cy="30777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DNA repair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FC21A3-DB91-5F40-90E1-98B2065F17DA}"/>
              </a:ext>
            </a:extLst>
          </p:cNvPr>
          <p:cNvSpPr txBox="1"/>
          <p:nvPr/>
        </p:nvSpPr>
        <p:spPr>
          <a:xfrm>
            <a:off x="4374737" y="6553501"/>
            <a:ext cx="2719253" cy="30777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Response to drugs</a:t>
            </a:r>
          </a:p>
        </p:txBody>
      </p:sp>
    </p:spTree>
    <p:extLst>
      <p:ext uri="{BB962C8B-B14F-4D97-AF65-F5344CB8AC3E}">
        <p14:creationId xmlns:p14="http://schemas.microsoft.com/office/powerpoint/2010/main" val="307914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71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observe species change through time</a:t>
            </a:r>
          </a:p>
        </p:txBody>
      </p:sp>
    </p:spTree>
    <p:extLst>
      <p:ext uri="{BB962C8B-B14F-4D97-AF65-F5344CB8AC3E}">
        <p14:creationId xmlns:p14="http://schemas.microsoft.com/office/powerpoint/2010/main" val="141572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71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observe species change through time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39463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Stickleback evolution upon freshwater colonization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Reduction is body armor and spines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Driven by reduction in predation and increases in costs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Evolved many times independently (in convergence)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4FF4E1-BF9C-8244-B01B-4365D90EAF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3175571"/>
            <a:ext cx="3215921" cy="3298381"/>
          </a:xfrm>
          <a:prstGeom prst="rect">
            <a:avLst/>
          </a:prstGeom>
        </p:spPr>
      </p:pic>
      <p:pic>
        <p:nvPicPr>
          <p:cNvPr id="6" name="Picture 201" descr="nature10944-f1">
            <a:extLst>
              <a:ext uri="{FF2B5EF4-FFF2-40B4-BE49-F238E27FC236}">
                <a16:creationId xmlns:a16="http://schemas.microsoft.com/office/drawing/2014/main" id="{F394E1D6-A9C4-1B4D-9ED3-570E39DF6D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4732" y="949911"/>
            <a:ext cx="4522160" cy="529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2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71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observe species change through time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394639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Stickleback evolution upon freshwater colonization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1964 Great Alaska Earthquake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43D80-08AC-0D4D-91F4-7862469E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408" y="4123701"/>
            <a:ext cx="3407445" cy="2521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3723B9-F021-3549-B76E-82BF606A4500}"/>
              </a:ext>
            </a:extLst>
          </p:cNvPr>
          <p:cNvSpPr txBox="1"/>
          <p:nvPr/>
        </p:nvSpPr>
        <p:spPr>
          <a:xfrm flipH="1">
            <a:off x="9086681" y="3846702"/>
            <a:ext cx="2763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Emily </a:t>
            </a:r>
            <a:r>
              <a:rPr lang="en-US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Lescak</a:t>
            </a:r>
            <a:endParaRPr lang="en-US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836609-8B10-6743-8331-EE4F25A2C1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7" y="2038322"/>
            <a:ext cx="6799834" cy="460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26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371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observe species change through time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39463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Stickleback evolution upon freshwater colonization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1964 Great Alaska Earthquake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Uplift created new freshwater ponds on islands in the Prince William Sound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Freshwater forms evolved in &lt;50 years!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8DD26-0B7E-B648-95E5-A783367984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7145" y="949911"/>
            <a:ext cx="4390019" cy="555259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EA4B86-3A6C-FA41-B58D-1F7E364E8C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4071229"/>
            <a:ext cx="6678778" cy="25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03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9422"/>
            <a:ext cx="11166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convergence of ecological and evolutionary times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1F10D0C0-199F-8144-A7F8-70982B25B2E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21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">
              <a:spcAft>
                <a:spcPts val="600"/>
              </a:spcAft>
            </a:pPr>
            <a:r>
              <a:rPr lang="en-US" dirty="0"/>
              <a:t>Adaptive evolution of tolerance to anthropogenic pollution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2C1F26-271E-134B-B6EC-DF71A8AF78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4598" y="3553027"/>
            <a:ext cx="7644758" cy="3212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78C410-9C37-F248-9B13-B1933904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6" y="1778910"/>
            <a:ext cx="325120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9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catch lineages in the process of splitting</a:t>
            </a:r>
          </a:p>
        </p:txBody>
      </p:sp>
    </p:spTree>
    <p:extLst>
      <p:ext uri="{BB962C8B-B14F-4D97-AF65-F5344CB8AC3E}">
        <p14:creationId xmlns:p14="http://schemas.microsoft.com/office/powerpoint/2010/main" val="339762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957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We can catch lineages in the process of splitting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A3A36D87-6B13-6741-AA1A-963156C66A8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39463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Species are groups of populations among which individuals can interbreed, but outside of which they do not</a:t>
            </a:r>
          </a:p>
          <a:p>
            <a:pPr>
              <a:spcAft>
                <a:spcPts val="600"/>
              </a:spcAft>
            </a:pPr>
            <a:r>
              <a:rPr lang="en-US" dirty="0"/>
              <a:t>Speciation is a </a:t>
            </a:r>
            <a:r>
              <a:rPr lang="en-US" i="1" dirty="0"/>
              <a:t>gradual process </a:t>
            </a:r>
            <a:r>
              <a:rPr lang="en-US" dirty="0"/>
              <a:t>during which population diverge to the point that they can no longer interbreed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97FAE-1C9C-B944-A454-54836F562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3429000"/>
            <a:ext cx="10175899" cy="30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681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794</Words>
  <Application>Microsoft Macintosh PowerPoint</Application>
  <PresentationFormat>Widescreen</PresentationFormat>
  <Paragraphs>94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3</cp:revision>
  <dcterms:created xsi:type="dcterms:W3CDTF">2020-08-08T02:42:30Z</dcterms:created>
  <dcterms:modified xsi:type="dcterms:W3CDTF">2023-10-18T15:51:09Z</dcterms:modified>
</cp:coreProperties>
</file>